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7" r:id="rId5"/>
    <p:sldId id="260" r:id="rId7"/>
    <p:sldId id="261" r:id="rId8"/>
    <p:sldId id="363" r:id="rId9"/>
    <p:sldId id="434" r:id="rId10"/>
    <p:sldId id="437" r:id="rId11"/>
    <p:sldId id="440" r:id="rId12"/>
    <p:sldId id="420" r:id="rId13"/>
    <p:sldId id="370" r:id="rId14"/>
    <p:sldId id="373" r:id="rId15"/>
    <p:sldId id="454" r:id="rId16"/>
    <p:sldId id="441" r:id="rId17"/>
    <p:sldId id="425" r:id="rId18"/>
    <p:sldId id="428" r:id="rId19"/>
    <p:sldId id="455" r:id="rId20"/>
    <p:sldId id="431" r:id="rId21"/>
    <p:sldId id="262" r:id="rId22"/>
    <p:sldId id="410" r:id="rId23"/>
    <p:sldId id="38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样式1" id="{45995AA0-655F-4A41-9FE0-559983CAF870}">
          <p14:sldIdLst>
            <p14:sldId id="257"/>
            <p14:sldId id="440"/>
            <p14:sldId id="420"/>
            <p14:sldId id="373"/>
            <p14:sldId id="455"/>
            <p14:sldId id="410"/>
            <p14:sldId id="386"/>
            <p14:sldId id="260"/>
            <p14:sldId id="428"/>
            <p14:sldId id="441"/>
            <p14:sldId id="425"/>
            <p14:sldId id="431"/>
            <p14:sldId id="370"/>
            <p14:sldId id="262"/>
            <p14:sldId id="261"/>
            <p14:sldId id="363"/>
            <p14:sldId id="434"/>
            <p14:sldId id="437"/>
            <p14:sldId id="45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念之" initials="念"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152CB7-5ED1-487A-91C4-62A4FB6317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78707-A0AE-43C4-A6E7-60A0490C14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78707-A0AE-43C4-A6E7-60A0490C148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3" name="图片占位符 2"/>
          <p:cNvSpPr>
            <a:spLocks noGrp="1"/>
          </p:cNvSpPr>
          <p:nvPr>
            <p:ph type="pic" sz="quarter" idx="14"/>
          </p:nvPr>
        </p:nvSpPr>
        <p:spPr>
          <a:xfrm>
            <a:off x="874713" y="3286125"/>
            <a:ext cx="2317750" cy="2452688"/>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cxnSp>
        <p:nvCxnSpPr>
          <p:cNvPr id="421" name="直接连接符 420"/>
          <p:cNvCxnSpPr/>
          <p:nvPr/>
        </p:nvCxnSpPr>
        <p:spPr>
          <a:xfrm flipH="1">
            <a:off x="544195" y="1703705"/>
            <a:ext cx="236855"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09955" y="2740025"/>
            <a:ext cx="9001760" cy="55308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spcBef>
                <a:spcPts val="1200"/>
              </a:spcBef>
              <a:spcAft>
                <a:spcPts val="1200"/>
              </a:spcAft>
            </a:pPr>
            <a:r>
              <a:rPr sz="3000" b="1" dirty="0">
                <a:solidFill>
                  <a:srgbClr val="90362D"/>
                </a:solidFill>
                <a:latin typeface="Times New Roman" panose="02020603050405020304" pitchFamily="18" charset="0"/>
                <a:ea typeface="楷体" panose="02010609060101010101" pitchFamily="49" charset="-122"/>
              </a:rPr>
              <a:t>Identifying FinTech Innovations Using BERT</a:t>
            </a:r>
            <a:endParaRPr sz="3000" b="1" dirty="0">
              <a:solidFill>
                <a:srgbClr val="90362D"/>
              </a:solidFill>
              <a:latin typeface="Times New Roman" panose="02020603050405020304" pitchFamily="18" charset="0"/>
              <a:ea typeface="楷体" panose="02010609060101010101" pitchFamily="49" charset="-122"/>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46510" y="-1291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9" name="组合 8"/>
          <p:cNvGrpSpPr/>
          <p:nvPr/>
        </p:nvGrpSpPr>
        <p:grpSpPr>
          <a:xfrm>
            <a:off x="5407660" y="3999230"/>
            <a:ext cx="6798310" cy="1473200"/>
            <a:chOff x="9148" y="6266"/>
            <a:chExt cx="10706" cy="2320"/>
          </a:xfrm>
        </p:grpSpPr>
        <p:sp>
          <p:nvSpPr>
            <p:cNvPr id="5" name="文本框 4"/>
            <p:cNvSpPr txBox="1"/>
            <p:nvPr/>
          </p:nvSpPr>
          <p:spPr>
            <a:xfrm>
              <a:off x="9185" y="6266"/>
              <a:ext cx="10669" cy="604"/>
            </a:xfrm>
            <a:prstGeom prst="rect">
              <a:avLst/>
            </a:prstGeom>
            <a:noFill/>
          </p:spPr>
          <p:txBody>
            <a:bodyPr wrap="square" rtlCol="0" anchor="t">
              <a:spAutoFit/>
            </a:bodyPr>
            <a:p>
              <a:pPr algn="just">
                <a:buClrTx/>
                <a:buSzTx/>
                <a:buFontTx/>
              </a:pPr>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期刊： IEEE International Conference on Big Data </a:t>
              </a:r>
              <a:endPar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 name="组合 7"/>
            <p:cNvGrpSpPr/>
            <p:nvPr/>
          </p:nvGrpSpPr>
          <p:grpSpPr>
            <a:xfrm>
              <a:off x="9148" y="6824"/>
              <a:ext cx="3051" cy="1762"/>
              <a:chOff x="9148" y="6824"/>
              <a:chExt cx="3051" cy="1762"/>
            </a:xfrm>
          </p:grpSpPr>
          <p:grpSp>
            <p:nvGrpSpPr>
              <p:cNvPr id="3" name="组合 2"/>
              <p:cNvGrpSpPr/>
              <p:nvPr/>
            </p:nvGrpSpPr>
            <p:grpSpPr>
              <a:xfrm>
                <a:off x="9148" y="7428"/>
                <a:ext cx="3014" cy="1158"/>
                <a:chOff x="3430" y="8115"/>
                <a:chExt cx="3014" cy="1158"/>
              </a:xfrm>
            </p:grpSpPr>
            <p:sp>
              <p:nvSpPr>
                <p:cNvPr id="52" name="文本框 51"/>
                <p:cNvSpPr txBox="1"/>
                <p:nvPr/>
              </p:nvSpPr>
              <p:spPr>
                <a:xfrm>
                  <a:off x="3430" y="8115"/>
                  <a:ext cx="3014" cy="604"/>
                </a:xfrm>
                <a:prstGeom prst="rect">
                  <a:avLst/>
                </a:prstGeom>
                <a:noFill/>
              </p:spPr>
              <p:txBody>
                <a:bodyPr wrap="square">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姓名：张燕琴</a:t>
                  </a:r>
                  <a:endPar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文本框 63"/>
                <p:cNvSpPr txBox="1"/>
                <p:nvPr/>
              </p:nvSpPr>
              <p:spPr>
                <a:xfrm>
                  <a:off x="3467" y="8669"/>
                  <a:ext cx="2977" cy="604"/>
                </a:xfrm>
                <a:prstGeom prst="rect">
                  <a:avLst/>
                </a:prstGeom>
                <a:noFill/>
              </p:spPr>
              <p:txBody>
                <a:bodyPr wrap="square" rtlCol="0">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rPr>
                    <a:t>导师：廖列</a:t>
                  </a:r>
                  <a:r>
                    <a:rPr lang="zh-CN" altLang="en-US" sz="1900" b="1" dirty="0">
                      <a:solidFill>
                        <a:srgbClr val="90362D"/>
                      </a:solidFill>
                      <a:latin typeface="Times New Roman" panose="02020603050405020304" pitchFamily="18" charset="0"/>
                      <a:ea typeface="楷体" panose="02010609060101010101" pitchFamily="49" charset="-122"/>
                    </a:rPr>
                    <a:t>法</a:t>
                  </a:r>
                  <a:endParaRPr lang="zh-CN" altLang="en-US" sz="1900" b="1" dirty="0">
                    <a:solidFill>
                      <a:srgbClr val="90362D"/>
                    </a:solidFill>
                    <a:latin typeface="Times New Roman" panose="02020603050405020304" pitchFamily="18" charset="0"/>
                    <a:ea typeface="楷体" panose="02010609060101010101" pitchFamily="49" charset="-122"/>
                  </a:endParaRPr>
                </a:p>
              </p:txBody>
            </p:sp>
          </p:grpSp>
          <p:sp>
            <p:nvSpPr>
              <p:cNvPr id="7" name="文本框 6"/>
              <p:cNvSpPr txBox="1"/>
              <p:nvPr/>
            </p:nvSpPr>
            <p:spPr>
              <a:xfrm>
                <a:off x="9185" y="6824"/>
                <a:ext cx="3014" cy="604"/>
              </a:xfrm>
              <a:prstGeom prst="rect">
                <a:avLst/>
              </a:prstGeom>
              <a:noFill/>
            </p:spPr>
            <p:txBody>
              <a:bodyPr wrap="square">
                <a:spAutoFit/>
              </a:bodyPr>
              <a:p>
                <a:pPr algn="just"/>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时间：</a:t>
                </a:r>
                <a:r>
                  <a:rPr lang="en-US" altLang="zh-CN"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2020</a:t>
                </a:r>
                <a:endParaRPr lang="en-US" altLang="zh-CN"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83565"/>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金融科技创新的分类</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8" name="文本框 7"/>
          <p:cNvSpPr txBox="1"/>
          <p:nvPr/>
        </p:nvSpPr>
        <p:spPr>
          <a:xfrm>
            <a:off x="360680" y="1721485"/>
            <a:ext cx="10110470" cy="1337945"/>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a:solidFill>
                  <a:schemeClr val="tx1"/>
                </a:solidFill>
                <a:uFillTx/>
                <a:latin typeface="Times New Roman" panose="02020603050405020304" pitchFamily="18" charset="0"/>
                <a:ea typeface="楷体" panose="02010609060101010101" pitchFamily="49" charset="-122"/>
              </a:rPr>
              <a:t>通过研究学术界和工业界的文章、报告、市场地图[4,27,28,29,30,31,32,33]，建立了金融科技分类体系。它包含五个金融科技类别，特别是数据分析、欺诈、保险、投资和支付；非金融科技类别。</a:t>
            </a:r>
            <a:endParaRPr>
              <a:solidFill>
                <a:schemeClr val="tx1"/>
              </a:solidFill>
              <a:uFillTx/>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83565"/>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数据集的标注</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8" name="文本框 7"/>
          <p:cNvSpPr txBox="1"/>
          <p:nvPr/>
        </p:nvSpPr>
        <p:spPr>
          <a:xfrm>
            <a:off x="360680" y="1710055"/>
            <a:ext cx="10110470" cy="1337945"/>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a:solidFill>
                  <a:schemeClr val="tx1"/>
                </a:solidFill>
                <a:uFillTx/>
                <a:latin typeface="Times New Roman" panose="02020603050405020304" pitchFamily="18" charset="0"/>
                <a:ea typeface="楷体" panose="02010609060101010101" pitchFamily="49" charset="-122"/>
              </a:rPr>
              <a:t>人工标记了500项专利:欺诈、保险、投资和支付，350项  ，1500项非fintech类，共3850项</a:t>
            </a:r>
            <a:endParaRPr>
              <a:solidFill>
                <a:schemeClr val="tx1"/>
              </a:solidFill>
              <a:uFillTx/>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r>
              <a:rPr>
                <a:solidFill>
                  <a:schemeClr val="tx1"/>
                </a:solidFill>
                <a:uFillTx/>
                <a:latin typeface="Times New Roman" panose="02020603050405020304" pitchFamily="18" charset="0"/>
                <a:ea typeface="楷体" panose="02010609060101010101" pitchFamily="49" charset="-122"/>
              </a:rPr>
              <a:t>分成80%的训练集，20%的测试集</a:t>
            </a:r>
            <a:endParaRPr>
              <a:solidFill>
                <a:schemeClr val="tx1"/>
              </a:solidFill>
              <a:uFillTx/>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r>
              <a:rPr>
                <a:solidFill>
                  <a:schemeClr val="tx1"/>
                </a:solidFill>
                <a:uFillTx/>
                <a:latin typeface="Times New Roman" panose="02020603050405020304" pitchFamily="18" charset="0"/>
                <a:ea typeface="楷体" panose="02010609060101010101" pitchFamily="49" charset="-122"/>
              </a:rPr>
              <a:t>用表现最好的模型去对这38228个专利进行分类</a:t>
            </a:r>
            <a:r>
              <a:rPr lang="zh-CN">
                <a:solidFill>
                  <a:schemeClr val="tx1"/>
                </a:solidFill>
                <a:uFillTx/>
                <a:latin typeface="Times New Roman" panose="02020603050405020304" pitchFamily="18" charset="0"/>
                <a:ea typeface="楷体" panose="02010609060101010101" pitchFamily="49" charset="-122"/>
              </a:rPr>
              <a:t>，主要用到的专利的</a:t>
            </a:r>
            <a:r>
              <a:rPr>
                <a:solidFill>
                  <a:schemeClr val="tx1"/>
                </a:solidFill>
                <a:uFillTx/>
                <a:latin typeface="Times New Roman" panose="02020603050405020304" pitchFamily="18" charset="0"/>
                <a:ea typeface="楷体" panose="02010609060101010101" pitchFamily="49" charset="-122"/>
              </a:rPr>
              <a:t>摘要</a:t>
            </a:r>
            <a:endParaRPr>
              <a:solidFill>
                <a:schemeClr val="tx1"/>
              </a:solidFill>
              <a:uFillTx/>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4048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04</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1198880" cy="706755"/>
          </a:xfrm>
          <a:prstGeom prst="rect">
            <a:avLst/>
          </a:prstGeom>
        </p:spPr>
        <p:txBody>
          <a:bodyPr wrap="none">
            <a:spAutoFit/>
          </a:bodyPr>
          <a:lstStyle/>
          <a:p>
            <a:r>
              <a:rPr lang="zh-CN" altLang="en-US" sz="4000" b="1" dirty="0">
                <a:solidFill>
                  <a:schemeClr val="accent1"/>
                </a:solidFill>
              </a:rPr>
              <a:t>实验</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三个</a:t>
            </a:r>
            <a:r>
              <a:rPr lang="zh-CN" altLang="en-US" sz="3000" b="1" dirty="0">
                <a:solidFill>
                  <a:srgbClr val="90362D"/>
                </a:solidFill>
                <a:latin typeface="Times New Roman" panose="02020603050405020304" pitchFamily="18" charset="0"/>
                <a:ea typeface="楷体" panose="02010609060101010101" pitchFamily="49" charset="-122"/>
                <a:sym typeface="+mn-ea"/>
              </a:rPr>
              <a:t>问题？</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547370" y="1605280"/>
            <a:ext cx="9898380" cy="3415030"/>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zh-CN" altLang="en-US">
                <a:uFillTx/>
                <a:latin typeface="Times New Roman" panose="02020603050405020304" pitchFamily="18" charset="0"/>
                <a:ea typeface="楷体" panose="02010609060101010101" pitchFamily="49" charset="-122"/>
                <a:sym typeface="+mn-ea"/>
              </a:rPr>
              <a:t>当使用不同的BERT-like模型进行金融科技专利分类时，使用BERT模型的结果会有什么不同?哪种模式表现最好？</a:t>
            </a:r>
            <a:endParaRPr lang="zh-CN" altLang="en-US">
              <a:uFillTx/>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a:uFillTx/>
                <a:latin typeface="Times New Roman" panose="02020603050405020304" pitchFamily="18" charset="0"/>
                <a:ea typeface="楷体" panose="02010609060101010101" pitchFamily="49" charset="-122"/>
                <a:sym typeface="+mn-ea"/>
              </a:rPr>
              <a:t>最好的bert模型与CNN/RNN相比较而言，情况如何？</a:t>
            </a:r>
            <a:endParaRPr lang="zh-CN" altLang="en-US">
              <a:uFillTx/>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a:uFillTx/>
                <a:latin typeface="Times New Roman" panose="02020603050405020304" pitchFamily="18" charset="0"/>
                <a:ea typeface="楷体" panose="02010609060101010101" pitchFamily="49" charset="-122"/>
                <a:sym typeface="+mn-ea"/>
              </a:rPr>
              <a:t>bert模型与CNN/RNN的结果如何？与传统的机器学习相比较呢？如何比较？要保证每个模型的结果都是最佳，然后比较结果？</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a:t>
            </a:r>
            <a:endParaRPr lang="zh-CN" altLang="en-US" dirty="0">
              <a:solidFill>
                <a:srgbClr val="90362D"/>
              </a:solidFill>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endParaRPr lang="zh-CN" altLang="en-US" dirty="0">
              <a:solidFill>
                <a:srgbClr val="90362D"/>
              </a:solidFill>
              <a:latin typeface="Times New Roman" panose="02020603050405020304" pitchFamily="18" charset="0"/>
              <a:ea typeface="楷体" panose="02010609060101010101" pitchFamily="49" charset="-122"/>
              <a:sym typeface="+mn-ea"/>
            </a:endParaRPr>
          </a:p>
          <a:p>
            <a:pPr>
              <a:lnSpc>
                <a:spcPct val="150000"/>
              </a:lnSpc>
            </a:pPr>
            <a:r>
              <a:rPr lang="en-US" altLang="zh-CN" dirty="0">
                <a:latin typeface="Times New Roman" panose="02020603050405020304" pitchFamily="18" charset="0"/>
                <a:ea typeface="楷体" panose="02010609060101010101" pitchFamily="49" charset="-122"/>
                <a:sym typeface="+mn-ea"/>
              </a:rPr>
              <a:t>      </a:t>
            </a:r>
            <a:endParaRPr lang="zh-CN" altLang="en-US">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en-US" altLang="zh-CN" sz="3000" b="1" dirty="0">
                <a:solidFill>
                  <a:srgbClr val="90362D"/>
                </a:solidFill>
                <a:latin typeface="Times New Roman" panose="02020603050405020304" pitchFamily="18" charset="0"/>
                <a:ea typeface="楷体" panose="02010609060101010101" pitchFamily="49" charset="-122"/>
                <a:sym typeface="+mn-ea"/>
              </a:rPr>
              <a:t>Q</a:t>
            </a:r>
            <a:r>
              <a:rPr lang="en-US" altLang="zh-CN" sz="3000" b="1" dirty="0">
                <a:solidFill>
                  <a:srgbClr val="90362D"/>
                </a:solidFill>
                <a:latin typeface="Times New Roman" panose="02020603050405020304" pitchFamily="18" charset="0"/>
                <a:ea typeface="楷体" panose="02010609060101010101" pitchFamily="49" charset="-122"/>
                <a:sym typeface="+mn-ea"/>
              </a:rPr>
              <a:t>uestion 1</a:t>
            </a:r>
            <a:endParaRPr lang="en-US" altLang="zh-CN"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360680" y="1297940"/>
            <a:ext cx="9898380" cy="1337945"/>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zh-CN" altLang="en-US" dirty="0">
                <a:solidFill>
                  <a:schemeClr val="tx1"/>
                </a:solidFill>
                <a:uFillTx/>
                <a:latin typeface="Times New Roman" panose="02020603050405020304" pitchFamily="18" charset="0"/>
                <a:ea typeface="楷体" panose="02010609060101010101" pitchFamily="49" charset="-122"/>
                <a:sym typeface="+mn-ea"/>
              </a:rPr>
              <a:t>不同</a:t>
            </a:r>
            <a:r>
              <a:rPr lang="en-US" altLang="zh-CN" dirty="0">
                <a:solidFill>
                  <a:schemeClr val="tx1"/>
                </a:solidFill>
                <a:uFillTx/>
                <a:latin typeface="Times New Roman" panose="02020603050405020304" pitchFamily="18" charset="0"/>
                <a:ea typeface="楷体" panose="02010609060101010101" pitchFamily="49" charset="-122"/>
                <a:sym typeface="+mn-ea"/>
              </a:rPr>
              <a:t>bert</a:t>
            </a:r>
            <a:r>
              <a:rPr lang="zh-CN" altLang="en-US" dirty="0">
                <a:solidFill>
                  <a:schemeClr val="tx1"/>
                </a:solidFill>
                <a:uFillTx/>
                <a:latin typeface="Times New Roman" panose="02020603050405020304" pitchFamily="18" charset="0"/>
                <a:ea typeface="楷体" panose="02010609060101010101" pitchFamily="49" charset="-122"/>
                <a:sym typeface="+mn-ea"/>
              </a:rPr>
              <a:t>的</a:t>
            </a:r>
            <a:r>
              <a:rPr lang="zh-CN" altLang="en-US" dirty="0">
                <a:solidFill>
                  <a:schemeClr val="tx1"/>
                </a:solidFill>
                <a:uFillTx/>
                <a:latin typeface="Times New Roman" panose="02020603050405020304" pitchFamily="18" charset="0"/>
                <a:ea typeface="楷体" panose="02010609060101010101" pitchFamily="49" charset="-122"/>
                <a:sym typeface="+mn-ea"/>
              </a:rPr>
              <a:t>结果</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对22个预先训练的BERT模型和变体进行了实验，使用transformers库对数据进行微调</a:t>
            </a:r>
            <a:r>
              <a:rPr lang="en-US" altLang="zh-CN" dirty="0">
                <a:solidFill>
                  <a:schemeClr val="tx1"/>
                </a:solidFill>
                <a:uFillTx/>
                <a:latin typeface="Times New Roman" panose="02020603050405020304" pitchFamily="18" charset="0"/>
                <a:ea typeface="楷体" panose="02010609060101010101" pitchFamily="49" charset="-122"/>
                <a:sym typeface="+mn-ea"/>
              </a:rPr>
              <a:t>	</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参数</a:t>
            </a:r>
            <a:r>
              <a:rPr lang="zh-CN" altLang="en-US" dirty="0">
                <a:solidFill>
                  <a:schemeClr val="tx1"/>
                </a:solidFill>
                <a:uFillTx/>
                <a:latin typeface="Times New Roman" panose="02020603050405020304" pitchFamily="18" charset="0"/>
                <a:ea typeface="楷体" panose="02010609060101010101" pitchFamily="49" charset="-122"/>
                <a:sym typeface="+mn-ea"/>
              </a:rPr>
              <a:t>设置：6 epoch，使用 Adam 优化器，学习率为2e-5，其他超参数使用默认值</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p:txBody>
      </p:sp>
      <p:sp>
        <p:nvSpPr>
          <p:cNvPr id="5" name="文本框 4"/>
          <p:cNvSpPr txBox="1"/>
          <p:nvPr/>
        </p:nvSpPr>
        <p:spPr>
          <a:xfrm>
            <a:off x="360680" y="3051175"/>
            <a:ext cx="5066030" cy="506730"/>
          </a:xfrm>
          <a:prstGeom prst="rect">
            <a:avLst/>
          </a:prstGeom>
          <a:noFill/>
        </p:spPr>
        <p:txBody>
          <a:bodyPr wrap="none" rtlCol="0" anchor="t">
            <a:spAutoFit/>
          </a:bodyPr>
          <a:p>
            <a:pPr marL="800100" lvl="1" indent="-342900">
              <a:lnSpc>
                <a:spcPct val="150000"/>
              </a:lnSpc>
              <a:buFont typeface="Wingdings" panose="05000000000000000000" pitchFamily="2" charset="2"/>
              <a:buChar char="l"/>
            </a:pPr>
            <a:r>
              <a:rPr lang="zh-CN" altLang="en-US" dirty="0">
                <a:solidFill>
                  <a:srgbClr val="FF0000"/>
                </a:solidFill>
                <a:uFillTx/>
                <a:latin typeface="Times New Roman" panose="02020603050405020304" pitchFamily="18" charset="0"/>
                <a:ea typeface="楷体" panose="02010609060101010101" pitchFamily="49" charset="-122"/>
                <a:sym typeface="+mn-ea"/>
              </a:rPr>
              <a:t>https://github.com/huggingface/transformers</a:t>
            </a:r>
            <a:endParaRPr lang="zh-CN" altLang="en-US" dirty="0">
              <a:solidFill>
                <a:srgbClr val="FF0000"/>
              </a:solidFill>
              <a:uFillTx/>
              <a:latin typeface="Times New Roman" panose="02020603050405020304" pitchFamily="18" charset="0"/>
              <a:ea typeface="楷体" panose="02010609060101010101" pitchFamily="49" charset="-122"/>
              <a:sym typeface="+mn-ea"/>
            </a:endParaRPr>
          </a:p>
        </p:txBody>
      </p:sp>
      <p:pic>
        <p:nvPicPr>
          <p:cNvPr id="2" name="图片 1"/>
          <p:cNvPicPr>
            <a:picLocks noChangeAspect="1"/>
          </p:cNvPicPr>
          <p:nvPr/>
        </p:nvPicPr>
        <p:blipFill>
          <a:blip r:embed="rId1"/>
          <a:stretch>
            <a:fillRect/>
          </a:stretch>
        </p:blipFill>
        <p:spPr>
          <a:xfrm>
            <a:off x="6229350" y="2719705"/>
            <a:ext cx="4874260"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en-US" altLang="zh-CN" sz="3000" b="1" dirty="0">
                <a:solidFill>
                  <a:srgbClr val="90362D"/>
                </a:solidFill>
                <a:latin typeface="Times New Roman" panose="02020603050405020304" pitchFamily="18" charset="0"/>
                <a:ea typeface="楷体" panose="02010609060101010101" pitchFamily="49" charset="-122"/>
                <a:sym typeface="+mn-ea"/>
              </a:rPr>
              <a:t>Q</a:t>
            </a:r>
            <a:r>
              <a:rPr lang="en-US" altLang="zh-CN" sz="3000" b="1" dirty="0">
                <a:solidFill>
                  <a:srgbClr val="90362D"/>
                </a:solidFill>
                <a:latin typeface="Times New Roman" panose="02020603050405020304" pitchFamily="18" charset="0"/>
                <a:ea typeface="楷体" panose="02010609060101010101" pitchFamily="49" charset="-122"/>
                <a:sym typeface="+mn-ea"/>
              </a:rPr>
              <a:t>uestion 2</a:t>
            </a:r>
            <a:endParaRPr lang="en-US" altLang="zh-CN"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360680" y="1243965"/>
            <a:ext cx="9898380" cy="5492750"/>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en-US" altLang="zh-CN" dirty="0">
                <a:solidFill>
                  <a:schemeClr val="tx1"/>
                </a:solidFill>
                <a:uFillTx/>
                <a:latin typeface="Times New Roman" panose="02020603050405020304" pitchFamily="18" charset="0"/>
                <a:ea typeface="楷体" panose="02010609060101010101" pitchFamily="49" charset="-122"/>
                <a:sym typeface="+mn-ea"/>
              </a:rPr>
              <a:t>Bert</a:t>
            </a:r>
            <a:r>
              <a:rPr lang="zh-CN" altLang="en-US" dirty="0">
                <a:solidFill>
                  <a:schemeClr val="tx1"/>
                </a:solidFill>
                <a:uFillTx/>
                <a:latin typeface="Times New Roman" panose="02020603050405020304" pitchFamily="18" charset="0"/>
                <a:ea typeface="楷体" panose="02010609060101010101" pitchFamily="49" charset="-122"/>
                <a:sym typeface="+mn-ea"/>
              </a:rPr>
              <a:t>与</a:t>
            </a:r>
            <a:r>
              <a:rPr lang="en-US" altLang="zh-CN" dirty="0">
                <a:solidFill>
                  <a:schemeClr val="tx1"/>
                </a:solidFill>
                <a:uFillTx/>
                <a:latin typeface="Times New Roman" panose="02020603050405020304" pitchFamily="18" charset="0"/>
                <a:ea typeface="楷体" panose="02010609060101010101" pitchFamily="49" charset="-122"/>
                <a:sym typeface="+mn-ea"/>
              </a:rPr>
              <a:t>CNN</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RNN</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问题一中的性能最佳的是</a:t>
            </a:r>
            <a:r>
              <a:rPr lang="en-US" altLang="zh-CN" dirty="0">
                <a:solidFill>
                  <a:schemeClr val="tx1"/>
                </a:solidFill>
                <a:uFillTx/>
                <a:latin typeface="Times New Roman" panose="02020603050405020304" pitchFamily="18" charset="0"/>
                <a:ea typeface="楷体" panose="02010609060101010101" pitchFamily="49" charset="-122"/>
                <a:sym typeface="+mn-ea"/>
              </a:rPr>
              <a:t>bert-base-uncased</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预训练模型</a:t>
            </a:r>
            <a:r>
              <a:rPr lang="zh-CN" altLang="en-US" dirty="0">
                <a:solidFill>
                  <a:schemeClr val="tx1"/>
                </a:solidFill>
                <a:uFillTx/>
                <a:latin typeface="Times New Roman" panose="02020603050405020304" pitchFamily="18" charset="0"/>
                <a:ea typeface="楷体" panose="02010609060101010101" pitchFamily="49" charset="-122"/>
                <a:sym typeface="+mn-ea"/>
              </a:rPr>
              <a:t>对</a:t>
            </a:r>
            <a:r>
              <a:rPr lang="en-US" altLang="zh-CN" dirty="0">
                <a:solidFill>
                  <a:schemeClr val="tx1"/>
                </a:solidFill>
                <a:uFillTx/>
                <a:latin typeface="Times New Roman" panose="02020603050405020304" pitchFamily="18" charset="0"/>
                <a:ea typeface="楷体" panose="02010609060101010101" pitchFamily="49" charset="-122"/>
                <a:sym typeface="+mn-ea"/>
              </a:rPr>
              <a:t>专利的摘要创建了768维的特征向量，并一次作为CNN、RNN的输入，每个单词超过512的token都会被减少到512个</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en-US" altLang="zh-CN">
                <a:solidFill>
                  <a:schemeClr val="tx1"/>
                </a:solidFill>
                <a:uFillTx/>
                <a:latin typeface="Times New Roman" panose="02020603050405020304" pitchFamily="18" charset="0"/>
                <a:ea typeface="楷体" panose="02010609060101010101" pitchFamily="49" charset="-122"/>
                <a:sym typeface="+mn-ea"/>
              </a:rPr>
              <a:t>CNN</a:t>
            </a:r>
            <a:r>
              <a:rPr lang="zh-CN" altLang="en-US">
                <a:solidFill>
                  <a:schemeClr val="tx1"/>
                </a:solidFill>
                <a:uFillTx/>
                <a:latin typeface="Times New Roman" panose="02020603050405020304" pitchFamily="18" charset="0"/>
                <a:ea typeface="楷体" panose="02010609060101010101" pitchFamily="49" charset="-122"/>
                <a:sym typeface="+mn-ea"/>
              </a:rPr>
              <a:t>架构：使用</a:t>
            </a:r>
            <a:r>
              <a:rPr lang="en-US" altLang="zh-CN">
                <a:solidFill>
                  <a:schemeClr val="tx1"/>
                </a:solidFill>
                <a:uFillTx/>
                <a:latin typeface="Times New Roman" panose="02020603050405020304" pitchFamily="18" charset="0"/>
                <a:ea typeface="楷体" panose="02010609060101010101" pitchFamily="49" charset="-122"/>
                <a:sym typeface="+mn-ea"/>
              </a:rPr>
              <a:t>[</a:t>
            </a:r>
            <a:r>
              <a:rPr lang="zh-CN" altLang="en-US">
                <a:solidFill>
                  <a:schemeClr val="tx1"/>
                </a:solidFill>
                <a:uFillTx/>
                <a:latin typeface="Times New Roman" panose="02020603050405020304" pitchFamily="18" charset="0"/>
                <a:ea typeface="楷体" panose="02010609060101010101" pitchFamily="49" charset="-122"/>
                <a:sym typeface="+mn-ea"/>
              </a:rPr>
              <a:t>24</a:t>
            </a:r>
            <a:r>
              <a:rPr lang="en-US" altLang="zh-CN">
                <a:solidFill>
                  <a:schemeClr val="tx1"/>
                </a:solidFill>
                <a:uFillTx/>
                <a:latin typeface="Times New Roman" panose="02020603050405020304" pitchFamily="18" charset="0"/>
                <a:ea typeface="楷体" panose="02010609060101010101" pitchFamily="49" charset="-122"/>
                <a:sym typeface="+mn-ea"/>
              </a:rPr>
              <a:t>]</a:t>
            </a:r>
            <a:r>
              <a:rPr lang="zh-CN" altLang="en-US">
                <a:solidFill>
                  <a:schemeClr val="tx1"/>
                </a:solidFill>
                <a:uFillTx/>
                <a:latin typeface="Times New Roman" panose="02020603050405020304" pitchFamily="18" charset="0"/>
                <a:ea typeface="楷体" panose="02010609060101010101" pitchFamily="49" charset="-122"/>
                <a:sym typeface="+mn-ea"/>
              </a:rPr>
              <a:t>提出的架构，使用宽度为3、4和5的过滤器。对于每个过滤器宽度，有32个特征图，用于提取摘要的特征。之后连接一个单层前馈神经网络。</a:t>
            </a:r>
            <a:endParaRPr lang="zh-CN" altLang="en-US">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en-US" altLang="zh-CN" dirty="0">
                <a:solidFill>
                  <a:schemeClr val="tx1"/>
                </a:solidFill>
                <a:uFillTx/>
                <a:latin typeface="Times New Roman" panose="02020603050405020304" pitchFamily="18" charset="0"/>
                <a:ea typeface="楷体" panose="02010609060101010101" pitchFamily="49" charset="-122"/>
                <a:sym typeface="+mn-ea"/>
              </a:rPr>
              <a:t>     优化函数：标准交叉熵</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en-US" altLang="zh-CN" dirty="0">
                <a:solidFill>
                  <a:schemeClr val="tx1"/>
                </a:solidFill>
                <a:uFillTx/>
                <a:latin typeface="Times New Roman" panose="02020603050405020304" pitchFamily="18" charset="0"/>
                <a:ea typeface="楷体" panose="02010609060101010101" pitchFamily="49" charset="-122"/>
                <a:sym typeface="+mn-ea"/>
              </a:rPr>
              <a:t>     函数优化器：Adam</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en-US" altLang="zh-CN" dirty="0">
                <a:solidFill>
                  <a:schemeClr val="tx1"/>
                </a:solidFill>
                <a:uFillTx/>
                <a:latin typeface="Times New Roman" panose="02020603050405020304" pitchFamily="18" charset="0"/>
                <a:ea typeface="楷体" panose="02010609060101010101" pitchFamily="49" charset="-122"/>
                <a:sym typeface="+mn-ea"/>
              </a:rPr>
              <a:t>     参数：学习率1e−4，每次衰减10倍 </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5 epoch</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en-US" altLang="zh-CN" dirty="0">
                <a:solidFill>
                  <a:schemeClr val="tx1"/>
                </a:solidFill>
                <a:uFillTx/>
                <a:latin typeface="Times New Roman" panose="02020603050405020304" pitchFamily="18" charset="0"/>
                <a:ea typeface="楷体" panose="02010609060101010101" pitchFamily="49" charset="-122"/>
                <a:sym typeface="+mn-ea"/>
              </a:rPr>
              <a:t>RNN</a:t>
            </a:r>
            <a:r>
              <a:rPr lang="zh-CN" altLang="en-US" dirty="0">
                <a:solidFill>
                  <a:schemeClr val="tx1"/>
                </a:solidFill>
                <a:uFillTx/>
                <a:latin typeface="Times New Roman" panose="02020603050405020304" pitchFamily="18" charset="0"/>
                <a:ea typeface="楷体" panose="02010609060101010101" pitchFamily="49" charset="-122"/>
                <a:sym typeface="+mn-ea"/>
              </a:rPr>
              <a:t>结构：与Bi-LSTM网络相对应，每个 LSTM 只有一个大小为64的隐藏层。该模型采用 LSTM 输出的元素级最大值，并将该向量输入到单层完全连通的网络中进行分类</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优化函数：标准交叉熵</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zh-CN" altLang="en-US" dirty="0">
                <a:solidFill>
                  <a:schemeClr val="tx1"/>
                </a:solidFill>
                <a:uFillTx/>
                <a:latin typeface="Times New Roman" panose="02020603050405020304" pitchFamily="18" charset="0"/>
                <a:ea typeface="楷体" panose="02010609060101010101" pitchFamily="49" charset="-122"/>
                <a:sym typeface="+mn-ea"/>
              </a:rPr>
              <a:t> </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函数优化器：Adam</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lvl="1" indent="0" algn="l">
              <a:lnSpc>
                <a:spcPct val="150000"/>
              </a:lnSpc>
              <a:buClrTx/>
              <a:buSzTx/>
              <a:buFont typeface="Wingdings" panose="05000000000000000000" charset="0"/>
              <a:buNone/>
            </a:pPr>
            <a:r>
              <a:rPr lang="zh-CN" altLang="en-US" dirty="0">
                <a:solidFill>
                  <a:schemeClr val="tx1"/>
                </a:solidFill>
                <a:uFillTx/>
                <a:latin typeface="Times New Roman" panose="02020603050405020304" pitchFamily="18" charset="0"/>
                <a:ea typeface="楷体" panose="02010609060101010101" pitchFamily="49" charset="-122"/>
                <a:sym typeface="+mn-ea"/>
              </a:rPr>
              <a:t> </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参数：学习率1e−4，25  epoch</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680" y="1402715"/>
            <a:ext cx="9804400" cy="424624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楷体" panose="02010609060101010101" pitchFamily="49" charset="-122"/>
                <a:ea typeface="楷体" panose="02010609060101010101" pitchFamily="49" charset="-122"/>
              </a:rPr>
              <a:t>bert模型与CNN/RNN</a:t>
            </a:r>
            <a:r>
              <a:rPr lang="zh-CN" altLang="en-US" dirty="0">
                <a:latin typeface="楷体" panose="02010609060101010101" pitchFamily="49" charset="-122"/>
                <a:ea typeface="楷体" panose="02010609060101010101" pitchFamily="49" charset="-122"/>
              </a:rPr>
              <a:t>、传统的机器学习模型</a:t>
            </a:r>
            <a:r>
              <a:rPr lang="en-US" altLang="zh-CN" dirty="0">
                <a:latin typeface="楷体" panose="02010609060101010101" pitchFamily="49" charset="-122"/>
                <a:ea typeface="楷体" panose="02010609060101010101" pitchFamily="49" charset="-122"/>
              </a:rPr>
              <a:t>结果如何？</a:t>
            </a:r>
            <a:endParaRPr lang="en-US" altLang="zh-CN"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线性支持向量机(LSVM)、高斯支持向量机(G-SVM)、多层感知机分类器(MLP)、朴素贝叶斯(NB)、随机森林(RF)、梯度提升分类器(GB) ，投票分类器(ML-V)</a:t>
            </a:r>
            <a:endParaRPr lang="zh-CN" altLang="en-US"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用scikit-learn库实现的</a:t>
            </a:r>
            <a:endParaRPr lang="zh-CN" altLang="en-US"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参数：都使用默认参数</a:t>
            </a:r>
            <a:endParaRPr lang="zh-CN" altLang="en-US"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MLP网络是用PyTorch实现的，有4个层。第一层、第二层和第三层分别有256、200和100个隐藏神经元</a:t>
            </a:r>
            <a:endParaRPr lang="zh-CN" altLang="en-US"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不同：使用bert</a:t>
            </a:r>
            <a:r>
              <a:rPr lang="zh-CN" altLang="en-US" dirty="0">
                <a:latin typeface="楷体" panose="02010609060101010101" pitchFamily="49" charset="-122"/>
                <a:ea typeface="楷体" panose="02010609060101010101" pitchFamily="49" charset="-122"/>
              </a:rPr>
              <a:t>的词向量作为特征输入而不是词袋</a:t>
            </a:r>
            <a:r>
              <a:rPr lang="zh-CN" altLang="en-US" dirty="0">
                <a:latin typeface="楷体" panose="02010609060101010101" pitchFamily="49" charset="-122"/>
                <a:ea typeface="楷体" panose="02010609060101010101" pitchFamily="49" charset="-122"/>
              </a:rPr>
              <a:t>模型</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sp>
        <p:nvSpPr>
          <p:cNvPr id="6" name="文本框 5"/>
          <p:cNvSpPr txBox="1"/>
          <p:nvPr/>
        </p:nvSpPr>
        <p:spPr>
          <a:xfrm>
            <a:off x="360680" y="537210"/>
            <a:ext cx="3771265" cy="1014730"/>
          </a:xfrm>
          <a:prstGeom prst="rect">
            <a:avLst/>
          </a:prstGeom>
          <a:noFill/>
        </p:spPr>
        <p:txBody>
          <a:bodyPr wrap="square">
            <a:spAutoFit/>
          </a:bodyPr>
          <a:p>
            <a:r>
              <a:rPr lang="en-US" altLang="zh-CN" sz="3000" b="1" dirty="0">
                <a:solidFill>
                  <a:srgbClr val="90362D"/>
                </a:solidFill>
                <a:latin typeface="Times New Roman" panose="02020603050405020304" pitchFamily="18" charset="0"/>
                <a:ea typeface="楷体" panose="02010609060101010101" pitchFamily="49" charset="-122"/>
                <a:sym typeface="+mn-ea"/>
              </a:rPr>
              <a:t>Question 3</a:t>
            </a:r>
            <a:endParaRPr lang="en-US" altLang="zh-CN" sz="3000" b="1" dirty="0">
              <a:solidFill>
                <a:srgbClr val="90362D"/>
              </a:solidFill>
              <a:latin typeface="Times New Roman" panose="02020603050405020304" pitchFamily="18" charset="0"/>
              <a:ea typeface="楷体" panose="02010609060101010101" pitchFamily="49" charset="-122"/>
              <a:sym typeface="+mn-ea"/>
            </a:endParaRPr>
          </a:p>
          <a:p>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8176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05</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1198880" cy="706755"/>
          </a:xfrm>
          <a:prstGeom prst="rect">
            <a:avLst/>
          </a:prstGeom>
        </p:spPr>
        <p:txBody>
          <a:bodyPr wrap="none">
            <a:spAutoFit/>
          </a:bodyPr>
          <a:lstStyle/>
          <a:p>
            <a:r>
              <a:rPr lang="zh-CN" altLang="en-US" sz="4000" b="1" dirty="0">
                <a:solidFill>
                  <a:schemeClr val="accent1"/>
                </a:solidFill>
              </a:rPr>
              <a:t>总结</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680" y="1266825"/>
            <a:ext cx="9804400" cy="4846320"/>
          </a:xfrm>
          <a:prstGeom prst="rect">
            <a:avLst/>
          </a:prstGeom>
          <a:noFill/>
        </p:spPr>
        <p:txBody>
          <a:bodyPr wrap="square" rtlCol="0">
            <a:spAutoFit/>
          </a:bodyPr>
          <a:lstStyle/>
          <a:p>
            <a:pPr indent="0">
              <a:lnSpc>
                <a:spcPct val="150000"/>
              </a:lnSpc>
              <a:buFont typeface="Wingdings" panose="05000000000000000000" pitchFamily="2" charset="2"/>
              <a:buNone/>
            </a:pPr>
            <a:endParaRPr lang="en-US" altLang="zh-CN"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l"/>
            </a:pPr>
            <a:r>
              <a:rPr lang="zh-CN" altLang="en-US" dirty="0">
                <a:solidFill>
                  <a:srgbClr val="90362D"/>
                </a:solidFill>
                <a:latin typeface="楷体" panose="02010609060101010101" pitchFamily="49" charset="-122"/>
                <a:ea typeface="楷体" panose="02010609060101010101" pitchFamily="49" charset="-122"/>
              </a:rPr>
              <a:t>创新点</a:t>
            </a:r>
            <a:endParaRPr lang="en-US" altLang="zh-CN" dirty="0">
              <a:solidFill>
                <a:srgbClr val="90362D"/>
              </a:solidFill>
              <a:latin typeface="楷体" panose="02010609060101010101" pitchFamily="49" charset="-122"/>
              <a:ea typeface="楷体" panose="02010609060101010101" pitchFamily="49" charset="-122"/>
            </a:endParaRPr>
          </a:p>
          <a:p>
            <a:pPr marL="742950" lvl="1" indent="-285750" algn="l">
              <a:lnSpc>
                <a:spcPct val="150000"/>
              </a:lnSpc>
              <a:buClrTx/>
              <a:buSzTx/>
              <a:buFont typeface="Wingdings" panose="05000000000000000000" charset="0"/>
              <a:buChar char="p"/>
            </a:pPr>
            <a:r>
              <a:rPr lang="zh-CN" altLang="en-US" dirty="0">
                <a:latin typeface="楷体" panose="02010609060101010101" pitchFamily="49" charset="-122"/>
                <a:ea typeface="楷体" panose="02010609060101010101" pitchFamily="49" charset="-122"/>
              </a:rPr>
              <a:t>在数据集上，比【4】和【</a:t>
            </a:r>
            <a:r>
              <a:rPr lang="zh-CN" altLang="en-US" dirty="0">
                <a:latin typeface="楷体" panose="02010609060101010101" pitchFamily="49" charset="-122"/>
                <a:ea typeface="楷体" panose="02010609060101010101" pitchFamily="49" charset="-122"/>
              </a:rPr>
              <a:t>18】的数据种类更全，不仅来源于美国，而且也选用了欧洲的。</a:t>
            </a:r>
            <a:endParaRPr lang="zh-CN" altLang="en-US" dirty="0">
              <a:latin typeface="楷体" panose="02010609060101010101" pitchFamily="49" charset="-122"/>
              <a:ea typeface="楷体" panose="02010609060101010101" pitchFamily="49" charset="-122"/>
            </a:endParaRPr>
          </a:p>
          <a:p>
            <a:pPr marL="742950" lvl="1" indent="-285750" algn="l">
              <a:lnSpc>
                <a:spcPct val="150000"/>
              </a:lnSpc>
              <a:buClrTx/>
              <a:buSzTx/>
              <a:buFont typeface="Wingdings" panose="05000000000000000000" charset="0"/>
              <a:buChar char="p"/>
            </a:pPr>
            <a:r>
              <a:rPr lang="zh-CN" altLang="en-US" dirty="0">
                <a:latin typeface="楷体" panose="02010609060101010101" pitchFamily="49" charset="-122"/>
                <a:ea typeface="楷体" panose="02010609060101010101" pitchFamily="49" charset="-122"/>
                <a:sym typeface="+mn-ea"/>
              </a:rPr>
              <a:t>总结了更全面金融科技的专业术词，并基于此开发了自己的一套分类系统</a:t>
            </a:r>
            <a:endParaRPr lang="zh-CN" altLang="en-US" dirty="0">
              <a:latin typeface="楷体" panose="02010609060101010101" pitchFamily="49" charset="-122"/>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latin typeface="楷体" panose="02010609060101010101" pitchFamily="49" charset="-122"/>
                <a:ea typeface="楷体" panose="02010609060101010101" pitchFamily="49" charset="-122"/>
              </a:rPr>
              <a:t>对比实验做的很全面</a:t>
            </a:r>
            <a:endParaRPr lang="zh-CN" altLang="en-US" dirty="0">
              <a:latin typeface="楷体" panose="02010609060101010101" pitchFamily="49" charset="-122"/>
              <a:ea typeface="楷体" panose="02010609060101010101" pitchFamily="49" charset="-122"/>
            </a:endParaRPr>
          </a:p>
          <a:p>
            <a:pPr marL="342900" indent="-342900" algn="l">
              <a:lnSpc>
                <a:spcPct val="150000"/>
              </a:lnSpc>
              <a:buClrTx/>
              <a:buSzTx/>
              <a:buFont typeface="Wingdings" panose="05000000000000000000" pitchFamily="2" charset="2"/>
              <a:buChar char="l"/>
            </a:pPr>
            <a:r>
              <a:rPr lang="zh-CN" altLang="en-US" dirty="0">
                <a:solidFill>
                  <a:srgbClr val="90362D"/>
                </a:solidFill>
                <a:latin typeface="楷体" panose="02010609060101010101" pitchFamily="49" charset="-122"/>
                <a:ea typeface="楷体" panose="02010609060101010101" pitchFamily="49" charset="-122"/>
              </a:rPr>
              <a:t>我的问题</a:t>
            </a:r>
            <a:endParaRPr lang="zh-CN" altLang="en-US" dirty="0">
              <a:solidFill>
                <a:srgbClr val="90362D"/>
              </a:solidFill>
              <a:latin typeface="楷体" panose="02010609060101010101" pitchFamily="49" charset="-122"/>
              <a:ea typeface="楷体" panose="02010609060101010101" pitchFamily="49" charset="-122"/>
            </a:endParaRPr>
          </a:p>
          <a:p>
            <a:pPr marL="742950" lvl="1" indent="-285750" algn="l">
              <a:lnSpc>
                <a:spcPct val="150000"/>
              </a:lnSpc>
              <a:buClrTx/>
              <a:buSzTx/>
              <a:buFont typeface="Wingdings" panose="05000000000000000000" charset="0"/>
              <a:buChar char="p"/>
            </a:pPr>
            <a:r>
              <a:rPr lang="zh-CN" altLang="en-US" dirty="0">
                <a:solidFill>
                  <a:srgbClr val="90362D"/>
                </a:solidFill>
                <a:latin typeface="楷体" panose="02010609060101010101" pitchFamily="49" charset="-122"/>
                <a:ea typeface="楷体" panose="02010609060101010101" pitchFamily="49" charset="-122"/>
              </a:rPr>
              <a:t>本文将金融科技类的专利分为</a:t>
            </a:r>
            <a:r>
              <a:rPr lang="en-US" altLang="zh-CN" dirty="0">
                <a:solidFill>
                  <a:srgbClr val="90362D"/>
                </a:solidFill>
                <a:latin typeface="楷体" panose="02010609060101010101" pitchFamily="49" charset="-122"/>
                <a:ea typeface="楷体" panose="02010609060101010101" pitchFamily="49" charset="-122"/>
              </a:rPr>
              <a:t>5</a:t>
            </a:r>
            <a:r>
              <a:rPr lang="zh-CN" altLang="en-US" dirty="0">
                <a:solidFill>
                  <a:srgbClr val="90362D"/>
                </a:solidFill>
                <a:latin typeface="楷体" panose="02010609060101010101" pitchFamily="49" charset="-122"/>
                <a:ea typeface="楷体" panose="02010609060101010101" pitchFamily="49" charset="-122"/>
              </a:rPr>
              <a:t>类，但是并未具体说明原由。是否可以根据专业术语做词</a:t>
            </a:r>
            <a:endParaRPr lang="zh-CN" altLang="en-US" dirty="0">
              <a:solidFill>
                <a:srgbClr val="90362D"/>
              </a:solidFill>
              <a:latin typeface="楷体" panose="02010609060101010101" pitchFamily="49" charset="-122"/>
              <a:ea typeface="楷体" panose="02010609060101010101" pitchFamily="49" charset="-122"/>
            </a:endParaRPr>
          </a:p>
          <a:p>
            <a:pPr indent="0" algn="l">
              <a:lnSpc>
                <a:spcPct val="150000"/>
              </a:lnSpc>
              <a:buClrTx/>
              <a:buSzTx/>
              <a:buFont typeface="Wingdings" panose="05000000000000000000" charset="0"/>
              <a:buNone/>
            </a:pPr>
            <a:r>
              <a:rPr lang="en-US" altLang="zh-CN" dirty="0">
                <a:solidFill>
                  <a:srgbClr val="90362D"/>
                </a:solidFill>
                <a:latin typeface="楷体" panose="02010609060101010101" pitchFamily="49" charset="-122"/>
                <a:ea typeface="楷体" panose="02010609060101010101" pitchFamily="49" charset="-122"/>
              </a:rPr>
              <a:t>       </a:t>
            </a:r>
            <a:r>
              <a:rPr lang="zh-CN" altLang="en-US" dirty="0">
                <a:solidFill>
                  <a:srgbClr val="90362D"/>
                </a:solidFill>
                <a:latin typeface="楷体" panose="02010609060101010101" pitchFamily="49" charset="-122"/>
                <a:ea typeface="楷体" panose="02010609060101010101" pitchFamily="49" charset="-122"/>
              </a:rPr>
              <a:t>云图分析，选取频率最高</a:t>
            </a:r>
            <a:r>
              <a:rPr lang="zh-CN" altLang="en-US" dirty="0">
                <a:solidFill>
                  <a:srgbClr val="90362D"/>
                </a:solidFill>
                <a:latin typeface="楷体" panose="02010609060101010101" pitchFamily="49" charset="-122"/>
                <a:ea typeface="楷体" panose="02010609060101010101" pitchFamily="49" charset="-122"/>
              </a:rPr>
              <a:t>的？</a:t>
            </a:r>
            <a:endParaRPr lang="zh-CN" altLang="en-US" dirty="0">
              <a:solidFill>
                <a:srgbClr val="90362D"/>
              </a:solidFill>
              <a:latin typeface="楷体" panose="02010609060101010101" pitchFamily="49" charset="-122"/>
              <a:ea typeface="楷体" panose="02010609060101010101" pitchFamily="49" charset="-122"/>
            </a:endParaRPr>
          </a:p>
          <a:p>
            <a:pPr marL="742950" lvl="1" indent="-285750" algn="l">
              <a:lnSpc>
                <a:spcPct val="150000"/>
              </a:lnSpc>
              <a:buClrTx/>
              <a:buSzTx/>
              <a:buFont typeface="Wingdings" panose="05000000000000000000" charset="0"/>
              <a:buChar char="p"/>
            </a:pPr>
            <a:r>
              <a:rPr lang="en-US" altLang="zh-CN" dirty="0">
                <a:solidFill>
                  <a:srgbClr val="90362D"/>
                </a:solidFill>
                <a:latin typeface="楷体" panose="02010609060101010101" pitchFamily="49" charset="-122"/>
                <a:ea typeface="楷体" panose="02010609060101010101" pitchFamily="49" charset="-122"/>
              </a:rPr>
              <a:t> </a:t>
            </a:r>
            <a:r>
              <a:rPr lang="zh-CN" altLang="en-US" dirty="0">
                <a:solidFill>
                  <a:srgbClr val="90362D"/>
                </a:solidFill>
                <a:latin typeface="楷体" panose="02010609060101010101" pitchFamily="49" charset="-122"/>
                <a:ea typeface="楷体" panose="02010609060101010101" pitchFamily="49" charset="-122"/>
              </a:rPr>
              <a:t>题目：</a:t>
            </a:r>
            <a:r>
              <a:rPr lang="en-US" altLang="zh-CN" dirty="0">
                <a:solidFill>
                  <a:srgbClr val="90362D"/>
                </a:solidFill>
                <a:latin typeface="楷体" panose="02010609060101010101" pitchFamily="49" charset="-122"/>
                <a:ea typeface="楷体" panose="02010609060101010101" pitchFamily="49" charset="-122"/>
              </a:rPr>
              <a:t>bert </a:t>
            </a:r>
            <a:endParaRPr lang="zh-CN" altLang="en-US" dirty="0">
              <a:solidFill>
                <a:srgbClr val="90362D"/>
              </a:solidFill>
              <a:latin typeface="楷体" panose="02010609060101010101" pitchFamily="49" charset="-122"/>
              <a:ea typeface="楷体" panose="02010609060101010101" pitchFamily="49" charset="-122"/>
            </a:endParaRPr>
          </a:p>
          <a:p>
            <a:pPr marL="342900" indent="-342900" algn="l">
              <a:lnSpc>
                <a:spcPct val="150000"/>
              </a:lnSpc>
              <a:buClrTx/>
              <a:buSzTx/>
              <a:buNone/>
            </a:pPr>
            <a:endParaRPr lang="zh-CN" altLang="en-US" sz="2200" dirty="0">
              <a:solidFill>
                <a:srgbClr val="90362D"/>
              </a:solidFill>
              <a:latin typeface="楷体" panose="02010609060101010101" pitchFamily="49" charset="-122"/>
              <a:ea typeface="楷体" panose="02010609060101010101" pitchFamily="49" charset="-122"/>
            </a:endParaRPr>
          </a:p>
          <a:p>
            <a:pPr marL="342900" indent="-342900" algn="l">
              <a:lnSpc>
                <a:spcPct val="150000"/>
              </a:lnSpc>
              <a:buClrTx/>
              <a:buSzTx/>
              <a:buFont typeface="Wingdings" panose="05000000000000000000" pitchFamily="2" charset="2"/>
              <a:buChar char="l"/>
            </a:pPr>
            <a:endParaRPr lang="zh-CN" altLang="en-US" sz="2200" dirty="0">
              <a:solidFill>
                <a:srgbClr val="90362D"/>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 name="文本框 1"/>
          <p:cNvSpPr txBox="1"/>
          <p:nvPr/>
        </p:nvSpPr>
        <p:spPr>
          <a:xfrm>
            <a:off x="641025" y="2790400"/>
            <a:ext cx="5231876" cy="830997"/>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站在巨人的肩膀上</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0" name="文本框 29"/>
          <p:cNvSpPr txBox="1"/>
          <p:nvPr/>
        </p:nvSpPr>
        <p:spPr>
          <a:xfrm>
            <a:off x="614311" y="3630891"/>
            <a:ext cx="4938075" cy="1569660"/>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书山有路勤为径学海无涯苦作舟</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3" name="文本框 32"/>
          <p:cNvSpPr txBox="1"/>
          <p:nvPr/>
        </p:nvSpPr>
        <p:spPr>
          <a:xfrm>
            <a:off x="5050413" y="5523260"/>
            <a:ext cx="2820973" cy="830997"/>
          </a:xfrm>
          <a:prstGeom prst="rect">
            <a:avLst/>
          </a:prstGeom>
          <a:noFill/>
        </p:spPr>
        <p:txBody>
          <a:bodyPr wrap="square">
            <a:spAutoFit/>
          </a:bodyPr>
          <a:lstStyle/>
          <a:p>
            <a:r>
              <a:rPr lang="en-US" altLang="zh-CN" sz="4800" dirty="0">
                <a:solidFill>
                  <a:srgbClr val="C00000"/>
                </a:solidFill>
                <a:latin typeface="华文新魏" panose="02010800040101010101" pitchFamily="2" charset="-122"/>
                <a:ea typeface="华文新魏" panose="02010800040101010101" pitchFamily="2" charset="-122"/>
              </a:rPr>
              <a:t>THANKS</a:t>
            </a:r>
            <a:endParaRPr lang="zh-CN" altLang="en-US" sz="4800"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工作型5"/>
          <p:cNvPicPr>
            <a:picLocks noChangeAspect="1"/>
          </p:cNvPicPr>
          <p:nvPr/>
        </p:nvPicPr>
        <p:blipFill>
          <a:blip r:embed="rId1"/>
          <a:stretch>
            <a:fillRect/>
          </a:stretch>
        </p:blipFill>
        <p:spPr>
          <a:xfrm rot="16200000">
            <a:off x="-1399064" y="1386998"/>
            <a:ext cx="6857683" cy="4084320"/>
          </a:xfrm>
          <a:prstGeom prst="rect">
            <a:avLst/>
          </a:prstGeom>
        </p:spPr>
      </p:pic>
      <p:sp>
        <p:nvSpPr>
          <p:cNvPr id="53" name="矩形 52"/>
          <p:cNvSpPr/>
          <p:nvPr/>
        </p:nvSpPr>
        <p:spPr>
          <a:xfrm>
            <a:off x="-12065" y="0"/>
            <a:ext cx="4083685" cy="6858000"/>
          </a:xfrm>
          <a:prstGeom prst="rect">
            <a:avLst/>
          </a:prstGeom>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ea typeface="微软雅黑" panose="020B0503020204020204" charset="-122"/>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rgbClr val="4EB796"/>
                </a:solidFill>
                <a:latin typeface="微软雅黑" panose="020B0503020204020204" charset="-122"/>
                <a:ea typeface="微软雅黑" panose="020B0503020204020204" charset="-122"/>
              </a:endParaRPr>
            </a:p>
          </p:txBody>
        </p:sp>
      </p:grpSp>
      <p:sp>
        <p:nvSpPr>
          <p:cNvPr id="19" name="文本框 18"/>
          <p:cNvSpPr txBox="1"/>
          <p:nvPr/>
        </p:nvSpPr>
        <p:spPr>
          <a:xfrm>
            <a:off x="632390" y="3782686"/>
            <a:ext cx="2949009" cy="675891"/>
          </a:xfrm>
          <a:prstGeom prst="rect">
            <a:avLst/>
          </a:prstGeom>
          <a:noFill/>
        </p:spPr>
        <p:txBody>
          <a:bodyPr wrap="square" rtlCol="0">
            <a:spAutoFit/>
          </a:bodyPr>
          <a:lstStyle/>
          <a:p>
            <a:pPr algn="ctr"/>
            <a:r>
              <a:rPr lang="en-US" altLang="zh-CN" sz="3790" dirty="0">
                <a:solidFill>
                  <a:schemeClr val="bg1"/>
                </a:solidFill>
                <a:latin typeface="Kozuka Gothic Pro M" panose="020B0700000000000000" pitchFamily="34" charset="-128"/>
                <a:ea typeface="Kozuka Gothic Pro M" panose="020B0700000000000000" pitchFamily="34" charset="-128"/>
              </a:rPr>
              <a:t>CONTENTS</a:t>
            </a:r>
            <a:endParaRPr lang="zh-CN" altLang="en-US" sz="3790" dirty="0">
              <a:solidFill>
                <a:schemeClr val="bg1"/>
              </a:solidFill>
              <a:latin typeface="Kozuka Gothic Pro M" panose="020B0700000000000000" pitchFamily="34" charset="-128"/>
              <a:ea typeface="Kozuka Gothic Pro M" panose="020B0700000000000000" pitchFamily="34" charset="-128"/>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charset="-122"/>
                <a:ea typeface="微软雅黑" panose="020B0503020204020204" charset="-122"/>
              </a:rPr>
              <a:t>目录</a:t>
            </a:r>
            <a:endParaRPr lang="zh-CN" altLang="en-US" sz="6000" b="1" dirty="0">
              <a:solidFill>
                <a:schemeClr val="bg1"/>
              </a:solidFill>
              <a:latin typeface="微软雅黑" panose="020B0503020204020204" charset="-122"/>
              <a:ea typeface="微软雅黑" panose="020B0503020204020204" charset="-122"/>
            </a:endParaRPr>
          </a:p>
        </p:txBody>
      </p:sp>
      <p:grpSp>
        <p:nvGrpSpPr>
          <p:cNvPr id="15" name="组合 14"/>
          <p:cNvGrpSpPr/>
          <p:nvPr/>
        </p:nvGrpSpPr>
        <p:grpSpPr>
          <a:xfrm>
            <a:off x="5500944" y="1072015"/>
            <a:ext cx="4984811" cy="4551572"/>
            <a:chOff x="8891" y="716"/>
            <a:chExt cx="7850" cy="7168"/>
          </a:xfrm>
        </p:grpSpPr>
        <p:sp>
          <p:nvSpPr>
            <p:cNvPr id="5" name="椭圆 4"/>
            <p:cNvSpPr/>
            <p:nvPr/>
          </p:nvSpPr>
          <p:spPr>
            <a:xfrm>
              <a:off x="8891" y="716"/>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latin typeface="楷体" panose="02010609060101010101" pitchFamily="49" charset="-122"/>
                  <a:ea typeface="楷体" panose="02010609060101010101" pitchFamily="49" charset="-122"/>
                </a:rPr>
                <a:t>1</a:t>
              </a:r>
              <a:endParaRPr lang="zh-CN" altLang="en-US" sz="2800" b="1" dirty="0">
                <a:latin typeface="楷体" panose="02010609060101010101" pitchFamily="49" charset="-122"/>
                <a:ea typeface="楷体" panose="02010609060101010101" pitchFamily="49" charset="-122"/>
              </a:endParaRPr>
            </a:p>
          </p:txBody>
        </p:sp>
        <p:grpSp>
          <p:nvGrpSpPr>
            <p:cNvPr id="6" name="组合 5"/>
            <p:cNvGrpSpPr/>
            <p:nvPr/>
          </p:nvGrpSpPr>
          <p:grpSpPr>
            <a:xfrm>
              <a:off x="10101" y="821"/>
              <a:ext cx="6593" cy="850"/>
              <a:chOff x="3303678" y="1772209"/>
              <a:chExt cx="3140530" cy="539983"/>
            </a:xfrm>
          </p:grpSpPr>
          <p:sp>
            <p:nvSpPr>
              <p:cNvPr id="7" name="TextBox 11"/>
              <p:cNvSpPr txBox="1"/>
              <p:nvPr/>
            </p:nvSpPr>
            <p:spPr>
              <a:xfrm>
                <a:off x="3303678" y="1772209"/>
                <a:ext cx="3140530" cy="506964"/>
              </a:xfrm>
              <a:prstGeom prst="rect">
                <a:avLst/>
              </a:prstGeom>
              <a:noFill/>
            </p:spPr>
            <p:txBody>
              <a:bodyPr wrap="square" rtlCol="0">
                <a:spAutoFit/>
              </a:bodyPr>
              <a:p>
                <a:pPr algn="l">
                  <a:buClrTx/>
                  <a:buSzTx/>
                  <a:buFontTx/>
                </a:pPr>
                <a:r>
                  <a:rPr lang="zh-CN" altLang="en-US" sz="2700" b="1" dirty="0">
                    <a:solidFill>
                      <a:schemeClr val="accent1"/>
                    </a:solidFill>
                    <a:latin typeface="Times New Roman" panose="02020603050405020304" pitchFamily="18" charset="0"/>
                    <a:ea typeface="微软雅黑" panose="020B0503020204020204" charset="-122"/>
                    <a:sym typeface="+mn-ea"/>
                  </a:rPr>
                  <a:t>摘要</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8" name="直接连接符 7"/>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rot="0">
              <a:off x="10100" y="2120"/>
              <a:ext cx="6593" cy="850"/>
              <a:chOff x="3303678" y="1772209"/>
              <a:chExt cx="3140530" cy="539983"/>
            </a:xfrm>
          </p:grpSpPr>
          <p:sp>
            <p:nvSpPr>
              <p:cNvPr id="79" name="TextBox 11"/>
              <p:cNvSpPr txBox="1"/>
              <p:nvPr/>
            </p:nvSpPr>
            <p:spPr>
              <a:xfrm>
                <a:off x="3303678" y="1772209"/>
                <a:ext cx="3140530" cy="506964"/>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rPr>
                  <a:t>背景</a:t>
                </a:r>
                <a:endParaRPr lang="zh-CN" altLang="en-US" sz="2700" b="1" dirty="0">
                  <a:solidFill>
                    <a:schemeClr val="accent1"/>
                  </a:solidFill>
                  <a:latin typeface="Times New Roman" panose="02020603050405020304" pitchFamily="18" charset="0"/>
                  <a:ea typeface="微软雅黑" panose="020B0503020204020204" charset="-122"/>
                </a:endParaRPr>
              </a:p>
            </p:txBody>
          </p:sp>
          <p:cxnSp>
            <p:nvCxnSpPr>
              <p:cNvPr id="80" name="直接连接符 79"/>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rot="0">
              <a:off x="10148" y="4362"/>
              <a:ext cx="6593" cy="1513"/>
              <a:chOff x="3326541" y="3114143"/>
              <a:chExt cx="3140530" cy="960335"/>
            </a:xfrm>
          </p:grpSpPr>
          <p:sp>
            <p:nvSpPr>
              <p:cNvPr id="82" name="TextBox 47"/>
              <p:cNvSpPr txBox="1"/>
              <p:nvPr/>
            </p:nvSpPr>
            <p:spPr>
              <a:xfrm>
                <a:off x="3326541" y="3567883"/>
                <a:ext cx="3140530" cy="506595"/>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实验</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88" name="直接连接符 87"/>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91" name="直接连接符 90"/>
            <p:cNvCxnSpPr/>
            <p:nvPr/>
          </p:nvCxnSpPr>
          <p:spPr>
            <a:xfrm>
              <a:off x="10345" y="5957"/>
              <a:ext cx="6202"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rot="0">
              <a:off x="10100" y="6432"/>
              <a:ext cx="6593" cy="1452"/>
              <a:chOff x="3303678" y="4982345"/>
              <a:chExt cx="3140530" cy="922047"/>
            </a:xfrm>
          </p:grpSpPr>
          <p:sp>
            <p:nvSpPr>
              <p:cNvPr id="93" name="TextBox 59"/>
              <p:cNvSpPr txBox="1"/>
              <p:nvPr/>
            </p:nvSpPr>
            <p:spPr>
              <a:xfrm>
                <a:off x="3303678" y="4982345"/>
                <a:ext cx="3140530" cy="922047"/>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总结</a:t>
                </a:r>
                <a:endParaRPr lang="zh-CN" altLang="en-US" sz="2700" b="1" dirty="0">
                  <a:solidFill>
                    <a:schemeClr val="accent1"/>
                  </a:solidFill>
                  <a:latin typeface="Times New Roman" panose="02020603050405020304" pitchFamily="18" charset="0"/>
                  <a:ea typeface="微软雅黑" panose="020B0503020204020204" charset="-122"/>
                  <a:sym typeface="+mn-ea"/>
                </a:endParaRPr>
              </a:p>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4" name="直接连接符 93"/>
              <p:cNvCxnSpPr/>
              <p:nvPr/>
            </p:nvCxnSpPr>
            <p:spPr>
              <a:xfrm>
                <a:off x="3419872" y="5542688"/>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6" name="椭圆 95"/>
            <p:cNvSpPr/>
            <p:nvPr/>
          </p:nvSpPr>
          <p:spPr>
            <a:xfrm>
              <a:off x="8891" y="2095"/>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2</a:t>
              </a:r>
              <a:endParaRPr lang="zh-CN" altLang="en-US" sz="2800" b="1" dirty="0">
                <a:latin typeface="楷体" panose="02010609060101010101" pitchFamily="49" charset="-122"/>
                <a:ea typeface="楷体" panose="02010609060101010101" pitchFamily="49" charset="-122"/>
              </a:endParaRPr>
            </a:p>
          </p:txBody>
        </p:sp>
        <p:sp>
          <p:nvSpPr>
            <p:cNvPr id="102" name="椭圆 101"/>
            <p:cNvSpPr/>
            <p:nvPr/>
          </p:nvSpPr>
          <p:spPr>
            <a:xfrm>
              <a:off x="8891" y="3475"/>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3</a:t>
              </a:r>
              <a:endParaRPr lang="zh-CN" altLang="en-US" sz="2800" b="1" dirty="0">
                <a:latin typeface="楷体" panose="02010609060101010101" pitchFamily="49" charset="-122"/>
                <a:ea typeface="楷体" panose="02010609060101010101" pitchFamily="49" charset="-122"/>
              </a:endParaRPr>
            </a:p>
          </p:txBody>
        </p:sp>
        <p:sp>
          <p:nvSpPr>
            <p:cNvPr id="110" name="椭圆 109"/>
            <p:cNvSpPr/>
            <p:nvPr/>
          </p:nvSpPr>
          <p:spPr>
            <a:xfrm>
              <a:off x="8891" y="4977"/>
              <a:ext cx="1058" cy="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4</a:t>
              </a:r>
              <a:endParaRPr lang="zh-CN" altLang="en-US" sz="2800" b="1" dirty="0">
                <a:latin typeface="楷体" panose="02010609060101010101" pitchFamily="49" charset="-122"/>
                <a:ea typeface="楷体" panose="02010609060101010101" pitchFamily="49" charset="-122"/>
              </a:endParaRPr>
            </a:p>
          </p:txBody>
        </p:sp>
        <p:sp>
          <p:nvSpPr>
            <p:cNvPr id="118" name="椭圆 117"/>
            <p:cNvSpPr/>
            <p:nvPr/>
          </p:nvSpPr>
          <p:spPr>
            <a:xfrm>
              <a:off x="8891" y="6401"/>
              <a:ext cx="1058" cy="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5</a:t>
              </a:r>
              <a:endParaRPr lang="zh-CN" altLang="en-US" sz="2800" b="1" dirty="0">
                <a:latin typeface="楷体" panose="02010609060101010101" pitchFamily="49" charset="-122"/>
                <a:ea typeface="楷体" panose="02010609060101010101" pitchFamily="49" charset="-122"/>
              </a:endParaRPr>
            </a:p>
          </p:txBody>
        </p:sp>
        <p:sp>
          <p:nvSpPr>
            <p:cNvPr id="10" name="TextBox 51"/>
            <p:cNvSpPr txBox="1"/>
            <p:nvPr/>
          </p:nvSpPr>
          <p:spPr>
            <a:xfrm>
              <a:off x="10102" y="3590"/>
              <a:ext cx="6593" cy="798"/>
            </a:xfrm>
            <a:prstGeom prst="rect">
              <a:avLst/>
            </a:prstGeom>
            <a:noFill/>
          </p:spPr>
          <p:txBody>
            <a:bodyPr wrap="square" rtlCol="0">
              <a:spAutoFit/>
            </a:bodyPr>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sp>
          <p:nvSpPr>
            <p:cNvPr id="12" name="TextBox 51"/>
            <p:cNvSpPr txBox="1"/>
            <p:nvPr/>
          </p:nvSpPr>
          <p:spPr>
            <a:xfrm>
              <a:off x="10148" y="3587"/>
              <a:ext cx="6593" cy="798"/>
            </a:xfrm>
            <a:prstGeom prst="rect">
              <a:avLst/>
            </a:prstGeom>
            <a:noFill/>
          </p:spPr>
          <p:txBody>
            <a:bodyPr wrap="square" rtlCol="0">
              <a:spAutoFit/>
            </a:bodyPr>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sp>
          <p:nvSpPr>
            <p:cNvPr id="13" name="TextBox 51"/>
            <p:cNvSpPr txBox="1"/>
            <p:nvPr/>
          </p:nvSpPr>
          <p:spPr>
            <a:xfrm>
              <a:off x="10148" y="3513"/>
              <a:ext cx="6593" cy="798"/>
            </a:xfrm>
            <a:prstGeom prst="rect">
              <a:avLst/>
            </a:prstGeom>
            <a:noFill/>
          </p:spPr>
          <p:txBody>
            <a:bodyPr wrap="square" rtlCol="0">
              <a:spAutoFit/>
            </a:bodyPr>
            <a:p>
              <a:r>
                <a:rPr lang="zh-CN" altLang="en-US" sz="2700" b="1" dirty="0">
                  <a:solidFill>
                    <a:schemeClr val="accent1"/>
                  </a:solidFill>
                  <a:latin typeface="Times New Roman" panose="02020603050405020304" pitchFamily="18" charset="0"/>
                  <a:ea typeface="微软雅黑" panose="020B0503020204020204" charset="-122"/>
                  <a:sym typeface="+mn-ea"/>
                </a:rPr>
                <a:t>数据</a:t>
              </a:r>
              <a:r>
                <a:rPr lang="zh-CN" altLang="en-US" sz="2700" b="1" dirty="0">
                  <a:solidFill>
                    <a:schemeClr val="accent1"/>
                  </a:solidFill>
                  <a:latin typeface="Times New Roman" panose="02020603050405020304" pitchFamily="18" charset="0"/>
                  <a:ea typeface="微软雅黑" panose="020B0503020204020204" charset="-122"/>
                  <a:sym typeface="+mn-ea"/>
                </a:rPr>
                <a:t>集</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2186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01</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42150" y="2326551"/>
            <a:ext cx="1198880" cy="706755"/>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rPr>
              <a:t>摘要</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75421"/>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239585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摘要</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 name="文本框 3"/>
          <p:cNvSpPr txBox="1"/>
          <p:nvPr/>
        </p:nvSpPr>
        <p:spPr>
          <a:xfrm>
            <a:off x="360680" y="1395730"/>
            <a:ext cx="9131300" cy="368300"/>
          </a:xfrm>
          <a:prstGeom prst="rect">
            <a:avLst/>
          </a:prstGeom>
          <a:noFill/>
        </p:spPr>
        <p:txBody>
          <a:bodyPr wrap="square" rtlCol="0">
            <a:spAutoFit/>
          </a:bodyPr>
          <a:lstStyle/>
          <a:p>
            <a:pPr algn="just"/>
            <a:r>
              <a:rPr lang="en-US" altLang="zh-CN" dirty="0">
                <a:solidFill>
                  <a:schemeClr val="tx1"/>
                </a:solidFill>
                <a:uFillTx/>
                <a:latin typeface="Times New Roman" panose="02020603050405020304" pitchFamily="18" charset="0"/>
                <a:ea typeface="楷体" panose="02010609060101010101" pitchFamily="49" charset="-122"/>
              </a:rPr>
              <a:t>       </a:t>
            </a:r>
            <a:endParaRPr lang="en-US" altLang="zh-CN" dirty="0">
              <a:solidFill>
                <a:schemeClr val="tx1"/>
              </a:solidFill>
              <a:uFillTx/>
              <a:latin typeface="Times New Roman" panose="02020603050405020304" pitchFamily="18" charset="0"/>
              <a:ea typeface="楷体" panose="02010609060101010101" pitchFamily="49" charset="-122"/>
            </a:endParaRPr>
          </a:p>
        </p:txBody>
      </p:sp>
      <p:sp>
        <p:nvSpPr>
          <p:cNvPr id="7" name="文本框 6"/>
          <p:cNvSpPr txBox="1"/>
          <p:nvPr/>
        </p:nvSpPr>
        <p:spPr>
          <a:xfrm>
            <a:off x="2250440" y="-8804910"/>
            <a:ext cx="8323580" cy="7293610"/>
          </a:xfrm>
          <a:prstGeom prst="rect">
            <a:avLst/>
          </a:prstGeom>
          <a:noFill/>
        </p:spPr>
        <p:txBody>
          <a:bodyPr wrap="square" rtlCol="0" anchor="t">
            <a:spAutoFit/>
          </a:bodyPr>
          <a:p>
            <a:r>
              <a:rPr lang="zh-CN" altLang="en-US"/>
              <a:t>背景 在 Transformer 出现之前，大多数最先进的 NLP 系统都依赖于门控 RNN，例如 LSTM 和门控循环单元 (GRU)，并添加了注意机制。  Transformers 建立在这些注意力技术之上，而不使用 RNN 结构，突出了一个事实，即注意力机制本身就可以将 RNN 的性能与注意力相匹配。</a:t>
            </a:r>
            <a:endParaRPr lang="zh-CN" altLang="en-US"/>
          </a:p>
          <a:p>
            <a:r>
              <a:rPr lang="zh-CN" altLang="en-US"/>
              <a:t>    顺序处理 门控 RNN 顺序处理令牌，维护一个状态向量，其中包含在每个令牌之后看到的数据的表示。 为了处理第 {\textstyle n}{\textstyle n} 个标记，模型将表示句子的状态直到标记 {\textstyle n-1}{\textstyle n-1} 与新标记的信息相结合以创建 一个新的状态，代表句子直到标记 {\textstyle n}{\textstyle n}。 从理论上讲，如果状态在每一点都继续编码有关令牌的上下文信息，则来自一个令牌的信息可以在序列中任意传播。 在实践中，这种机制是有缺陷的：梯度消失问题在一个长句的末尾留下了模型的状态，没有关于前面标记的精确、可提取的信息。</a:t>
            </a:r>
            <a:endParaRPr lang="zh-CN" altLang="en-US"/>
          </a:p>
          <a:p>
            <a:r>
              <a:rPr lang="zh-CN" altLang="en-US"/>
              <a:t>    注意 此问题已通过注意机制解决。 注意机制让模型从序列中任何先前点的状态中提取。 注意层可以访问所有先前的状态，并根据学习的相关性度量对它们进行加权，提供有关远方令牌的相关信息。</a:t>
            </a:r>
            <a:endParaRPr lang="zh-CN" altLang="en-US"/>
          </a:p>
          <a:p>
            <a:r>
              <a:rPr lang="zh-CN" altLang="en-US"/>
              <a:t>    注意的价值的一个明显例子是语言翻译，其中上下文对于分配句子中单词的含义至关重要。 在英法翻译系统中，法语输出的第一个单词很可能在很大程度上取决于英语输入的前几个单词。 然而，在经典的 LSTM 模型中，为了产生法语输出的第一个单词，模型只给出了最后一个英语单词的状态向量。 理论上，这个向量可以编码整个英语句子的信息，为模型提供所有必要的知识。 在实践中，LSTM 往往无法很好地保留这些信息。 可以添加一个注意力机制来解决这个问题：解码器可以访问每个英语输入词的状态向量，而不仅仅是最后一个，并且可以学习注意力权重，这些权重决定了对每个英语输入状态向量的关注程度。</a:t>
            </a:r>
            <a:endParaRPr lang="zh-CN" altLang="en-US"/>
          </a:p>
          <a:p>
            <a:r>
              <a:rPr lang="zh-CN" altLang="en-US"/>
              <a:t>    当添加到 RNN 时，注意力机制会提高性能。  Transformer 架构的发展表明，注意力机制本身是强大的，并且不需要对数据进行顺序循环处理来实现具有注意力的 RNN 的性能提升。  Transformer 使用没有 RNN 的注意力机制，同时处理所有标记并在连续层中计算它们之间的注意力权重。</a:t>
            </a:r>
            <a:endParaRPr lang="zh-CN" altLang="en-US"/>
          </a:p>
        </p:txBody>
      </p:sp>
      <p:sp>
        <p:nvSpPr>
          <p:cNvPr id="8" name="文本框 7"/>
          <p:cNvSpPr txBox="1"/>
          <p:nvPr/>
        </p:nvSpPr>
        <p:spPr>
          <a:xfrm>
            <a:off x="360680" y="1330325"/>
            <a:ext cx="9846310" cy="368300"/>
          </a:xfrm>
          <a:prstGeom prst="rect">
            <a:avLst/>
          </a:prstGeom>
          <a:noFill/>
        </p:spPr>
        <p:txBody>
          <a:bodyPr wrap="square" rtlCol="0" anchor="t">
            <a:spAutoFit/>
          </a:bodyPr>
          <a:p>
            <a:r>
              <a:rPr lang="en-US" altLang="zh-CN" dirty="0">
                <a:latin typeface="Times New Roman" panose="02020603050405020304" pitchFamily="18" charset="0"/>
                <a:ea typeface="楷体" panose="02010609060101010101" pitchFamily="49" charset="-122"/>
              </a:rPr>
              <a:t>        </a:t>
            </a:r>
            <a:endParaRPr lang="zh-CN" altLang="en-US" dirty="0">
              <a:latin typeface="Times New Roman" panose="02020603050405020304" pitchFamily="18" charset="0"/>
              <a:ea typeface="楷体" panose="02010609060101010101" pitchFamily="49" charset="-122"/>
            </a:endParaRPr>
          </a:p>
        </p:txBody>
      </p:sp>
      <p:sp>
        <p:nvSpPr>
          <p:cNvPr id="12" name="文本框 11"/>
          <p:cNvSpPr txBox="1"/>
          <p:nvPr/>
        </p:nvSpPr>
        <p:spPr>
          <a:xfrm>
            <a:off x="569262" y="1544279"/>
            <a:ext cx="10714385" cy="2999740"/>
          </a:xfrm>
          <a:prstGeom prst="rect">
            <a:avLst/>
          </a:prstGeom>
          <a:noFill/>
        </p:spPr>
        <p:txBody>
          <a:bodyPr wrap="square">
            <a:spAutoFit/>
          </a:bodyPr>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开发了一个金融专利的分类系统，并将金融专利分为Insurance, Payments,</a:t>
            </a:r>
            <a:r>
              <a:rPr lang="en-US" altLang="zh-CN" dirty="0">
                <a:latin typeface="Times New Roman" panose="02020603050405020304" pitchFamily="18" charset="0"/>
                <a:ea typeface="楷体" panose="02010609060101010101" pitchFamily="49" charset="-122"/>
                <a:sym typeface="+mn-ea"/>
              </a:rPr>
              <a:t> </a:t>
            </a:r>
            <a:r>
              <a:rPr lang="zh-CN" altLang="en-US" dirty="0">
                <a:latin typeface="Times New Roman" panose="02020603050405020304" pitchFamily="18" charset="0"/>
                <a:ea typeface="楷体" panose="02010609060101010101" pitchFamily="49" charset="-122"/>
                <a:sym typeface="+mn-ea"/>
              </a:rPr>
              <a:t>Investments, Fraud, and Data Analytics</a:t>
            </a:r>
            <a:r>
              <a:rPr lang="zh-CN" altLang="en-US" dirty="0">
                <a:latin typeface="Times New Roman" panose="02020603050405020304" pitchFamily="18" charset="0"/>
                <a:ea typeface="楷体" panose="02010609060101010101" pitchFamily="49" charset="-122"/>
                <a:sym typeface="+mn-ea"/>
              </a:rPr>
              <a:t>五类</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根据该分类系统的标准，人工标注了一些专利数据集用来训练深度学习模型，</a:t>
            </a:r>
            <a:r>
              <a:rPr lang="zh-CN" altLang="en-US" dirty="0">
                <a:latin typeface="Times New Roman" panose="02020603050405020304" pitchFamily="18" charset="0"/>
                <a:ea typeface="楷体" panose="02010609060101010101" pitchFamily="49" charset="-122"/>
                <a:sym typeface="+mn-ea"/>
              </a:rPr>
              <a:t>尤其对于CNN和RNN，它结合了bert</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与</a:t>
            </a:r>
            <a:r>
              <a:rPr lang="en-US" altLang="zh-CN" dirty="0">
                <a:latin typeface="Times New Roman" panose="02020603050405020304" pitchFamily="18" charset="0"/>
                <a:ea typeface="楷体" panose="02010609060101010101" pitchFamily="49" charset="-122"/>
                <a:sym typeface="+mn-ea"/>
              </a:rPr>
              <a:t>CNN</a:t>
            </a:r>
            <a:r>
              <a:rPr lang="zh-CN" altLang="en-US" dirty="0">
                <a:latin typeface="Times New Roman" panose="02020603050405020304" pitchFamily="18" charset="0"/>
                <a:ea typeface="楷体" panose="02010609060101010101" pitchFamily="49" charset="-122"/>
                <a:sym typeface="+mn-ea"/>
              </a:rPr>
              <a:t>、</a:t>
            </a:r>
            <a:r>
              <a:rPr lang="en-US" altLang="zh-CN" dirty="0">
                <a:latin typeface="Times New Roman" panose="02020603050405020304" pitchFamily="18" charset="0"/>
                <a:ea typeface="楷体" panose="02010609060101010101" pitchFamily="49" charset="-122"/>
                <a:sym typeface="+mn-ea"/>
              </a:rPr>
              <a:t>RNN</a:t>
            </a:r>
            <a:r>
              <a:rPr lang="zh-CN" altLang="en-US" dirty="0">
                <a:latin typeface="Times New Roman" panose="02020603050405020304" pitchFamily="18" charset="0"/>
                <a:ea typeface="楷体" panose="02010609060101010101" pitchFamily="49" charset="-122"/>
                <a:sym typeface="+mn-ea"/>
              </a:rPr>
              <a:t>以及传统的机器学习</a:t>
            </a:r>
            <a:r>
              <a:rPr lang="zh-CN" altLang="en-US" dirty="0">
                <a:latin typeface="Times New Roman" panose="02020603050405020304" pitchFamily="18" charset="0"/>
                <a:ea typeface="楷体" panose="02010609060101010101" pitchFamily="49" charset="-122"/>
                <a:sym typeface="+mn-ea"/>
              </a:rPr>
              <a:t>模型进行了对比</a:t>
            </a:r>
            <a:r>
              <a:rPr lang="zh-CN" altLang="en-US" dirty="0">
                <a:latin typeface="Times New Roman" panose="02020603050405020304" pitchFamily="18" charset="0"/>
                <a:ea typeface="楷体" panose="02010609060101010101" pitchFamily="49" charset="-122"/>
                <a:sym typeface="+mn-ea"/>
              </a:rPr>
              <a:t>分析</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rPr>
              <a:t>对于全部的35888份专利，应用性能最好的bert模型，列出了来自于欧洲和美国专利局的一共25580份专利申请，并进行时空分析</a:t>
            </a:r>
            <a:endParaRPr lang="zh-CN" altLang="en-US" dirty="0">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42810" y="1957357"/>
            <a:ext cx="134302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02</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42150" y="2326551"/>
            <a:ext cx="1198880" cy="706755"/>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rPr>
              <a:t>背景</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1007" y="1540469"/>
            <a:ext cx="10714385" cy="175323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rPr>
              <a:t>随着支撑金融交易的通信基础设施建成以来，金融科技解决方案进行了大量投资，但迄今为止，在解释金融科技创新是什么、它们在哪里和为什么出现，以及它们对社会和投资于它们的公司的财务业绩的影响方面，文献仍然有限。部分原因是缺乏被广泛接受的金融科技创新分类和根据这种分类的数据集。</a:t>
            </a:r>
            <a:endParaRPr lang="zh-CN" altLang="en-US" dirty="0">
              <a:latin typeface="Times New Roman" panose="02020603050405020304" pitchFamily="18" charset="0"/>
              <a:ea typeface="楷体" panose="02010609060101010101" pitchFamily="49" charset="-122"/>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引言</a:t>
            </a:r>
            <a:endParaRPr lang="zh-CN" altLang="en-US" sz="3000" b="1" dirty="0">
              <a:solidFill>
                <a:srgbClr val="90362D"/>
              </a:solidFill>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1007" y="1540469"/>
            <a:ext cx="10714385" cy="2999740"/>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4</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chen根据2003-2017的美国专利数据集，用487个术语进行了预过滤，将金融科技类别分成：网络安全、移动交易、数据分析、 </a:t>
            </a:r>
            <a:r>
              <a:rPr lang="zh-CN" altLang="en-US" dirty="0">
                <a:solidFill>
                  <a:schemeClr val="tx1"/>
                </a:solidFill>
                <a:uFillTx/>
                <a:latin typeface="Times New Roman" panose="02020603050405020304" pitchFamily="18" charset="0"/>
                <a:ea typeface="楷体" panose="02010609060101010101" pitchFamily="49" charset="-122"/>
                <a:sym typeface="+mn-ea"/>
              </a:rPr>
              <a:t>区块链、p2p、机器人顾问和物联网</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18</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xu从Lens数据库中提取了2014-2018的专利数据集，用487个术语进行了预过滤，1800项专利中的一部分被按照9个类别手工注释，包括7个金融技术类别(加密与安全、移动支付、大数据分析、 区块</a:t>
            </a:r>
            <a:r>
              <a:rPr lang="zh-CN" altLang="en-US" dirty="0">
                <a:solidFill>
                  <a:schemeClr val="tx1"/>
                </a:solidFill>
                <a:uFillTx/>
                <a:latin typeface="Times New Roman" panose="02020603050405020304" pitchFamily="18" charset="0"/>
                <a:ea typeface="楷体" panose="02010609060101010101" pitchFamily="49" charset="-122"/>
                <a:sym typeface="+mn-ea"/>
              </a:rPr>
              <a:t>链、在线借贷、专家顾问和物联网) ，以及[4]中的2个附加类别</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4、18</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使用了传统的机器学习方法，集成类的方法效果良好。</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13、14、15、16、17</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根据标准在国际专利分类类别(IPC)或合作专利分类(CPC</a:t>
            </a:r>
            <a:r>
              <a:rPr lang="en-US" altLang="zh-CN" dirty="0">
                <a:solidFill>
                  <a:schemeClr val="tx1"/>
                </a:solidFill>
                <a:uFillTx/>
                <a:latin typeface="Times New Roman" panose="02020603050405020304" pitchFamily="18" charset="0"/>
                <a:ea typeface="楷体" panose="02010609060101010101" pitchFamily="49" charset="-122"/>
                <a:sym typeface="+mn-ea"/>
              </a:rPr>
              <a:t>)</a:t>
            </a:r>
            <a:r>
              <a:rPr lang="zh-CN" altLang="en-US" dirty="0">
                <a:solidFill>
                  <a:schemeClr val="tx1"/>
                </a:solidFill>
                <a:uFillTx/>
                <a:latin typeface="Times New Roman" panose="02020603050405020304" pitchFamily="18" charset="0"/>
                <a:ea typeface="楷体" panose="02010609060101010101" pitchFamily="49" charset="-122"/>
                <a:sym typeface="+mn-ea"/>
              </a:rPr>
              <a:t>分类法使用深度学习的方法自动分类一般专利</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相关</a:t>
            </a:r>
            <a:r>
              <a:rPr lang="zh-CN" altLang="en-US" sz="3000" b="1" dirty="0">
                <a:solidFill>
                  <a:srgbClr val="90362D"/>
                </a:solidFill>
                <a:latin typeface="Times New Roman" panose="02020603050405020304" pitchFamily="18" charset="0"/>
                <a:ea typeface="楷体" panose="02010609060101010101" pitchFamily="49" charset="-122"/>
              </a:rPr>
              <a:t>工作</a:t>
            </a:r>
            <a:endParaRPr lang="zh-CN" altLang="en-US" sz="3000" b="1" dirty="0">
              <a:solidFill>
                <a:srgbClr val="90362D"/>
              </a:solidFill>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37477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03</a:t>
            </a:r>
            <a:endParaRPr lang="zh-CN" altLang="en-US" sz="8800" dirty="0">
              <a:ln w="76200">
                <a:noFill/>
                <a:miter lim="800000"/>
              </a:ln>
              <a:solidFill>
                <a:srgbClr val="90362D"/>
              </a:solidFill>
              <a:latin typeface="Impact" panose="020B0806030902050204" pitchFamily="34" charset="0"/>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
        <p:nvSpPr>
          <p:cNvPr id="17" name="矩形 16"/>
          <p:cNvSpPr/>
          <p:nvPr/>
        </p:nvSpPr>
        <p:spPr bwMode="auto">
          <a:xfrm>
            <a:off x="7710170" y="2326005"/>
            <a:ext cx="1706880" cy="1322070"/>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sym typeface="+mn-ea"/>
              </a:rPr>
              <a:t>数据</a:t>
            </a:r>
            <a:r>
              <a:rPr lang="zh-CN" altLang="en-US" sz="4000" b="1" dirty="0">
                <a:solidFill>
                  <a:schemeClr val="accent1"/>
                </a:solidFill>
                <a:latin typeface="Times New Roman" panose="02020603050405020304" pitchFamily="18" charset="0"/>
                <a:ea typeface="微软雅黑" panose="020B0503020204020204" charset="-122"/>
                <a:sym typeface="+mn-ea"/>
              </a:rPr>
              <a:t>集</a:t>
            </a:r>
            <a:endParaRPr lang="zh-CN" altLang="en-US" sz="4000" b="1" dirty="0">
              <a:solidFill>
                <a:schemeClr val="accent1"/>
              </a:solidFill>
              <a:latin typeface="Times New Roman" panose="02020603050405020304" pitchFamily="18" charset="0"/>
              <a:ea typeface="微软雅黑" panose="020B0503020204020204" charset="-122"/>
              <a:sym typeface="+mn-ea"/>
            </a:endParaRPr>
          </a:p>
          <a:p>
            <a:pPr algn="l"/>
            <a:endParaRPr lang="zh-CN" altLang="en-US" sz="4000" b="1" dirty="0">
              <a:solidFill>
                <a:schemeClr val="accent1"/>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60982" y="1508084"/>
            <a:ext cx="10714385" cy="466153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收集了来自Orbis-PATSTAT数据库的2000年—2017年的专利，</a:t>
            </a:r>
            <a:endParaRPr lang="zh-CN" altLang="en-US" dirty="0">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sym typeface="+mn-ea"/>
              </a:rPr>
              <a:t>      </a:t>
            </a:r>
            <a:r>
              <a:rPr lang="zh-CN" altLang="en-US" dirty="0">
                <a:latin typeface="Times New Roman" panose="02020603050405020304" pitchFamily="18" charset="0"/>
                <a:ea typeface="楷体" panose="02010609060101010101" pitchFamily="49" charset="-122"/>
                <a:sym typeface="+mn-ea"/>
              </a:rPr>
              <a:t>总数超过1亿</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rPr>
              <a:t>筛选出与实体企业开发/拥有的专利，并进一步过滤属于G和</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H领域的IPC代码的专利，</a:t>
            </a:r>
            <a:r>
              <a:rPr lang="zh-CN" altLang="en-US" dirty="0">
                <a:latin typeface="Times New Roman" panose="02020603050405020304" pitchFamily="18" charset="0"/>
                <a:ea typeface="楷体" panose="02010609060101010101" pitchFamily="49" charset="-122"/>
              </a:rPr>
              <a:t>这些领域涵盖与数字计算相关的创</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新，产生了680万项</a:t>
            </a:r>
            <a:endParaRPr lang="zh-CN" altLang="en-US" dirty="0">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rPr>
              <a:t>以Campbell R. Harvey 的超文本金融词汇表和在线牛津金融与</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银行词典中的 487 个金融术语的词典为基础，创建了一个包</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含516个金融术语的集合，进一步筛选出至少包含其中一个术</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语的专利，总数38228项</a:t>
            </a:r>
            <a:endParaRPr lang="zh-CN" altLang="en-US" dirty="0">
              <a:latin typeface="Times New Roman" panose="02020603050405020304" pitchFamily="18" charset="0"/>
              <a:ea typeface="楷体" panose="02010609060101010101" pitchFamily="49" charset="-122"/>
            </a:endParaRPr>
          </a:p>
          <a:p>
            <a:pPr indent="0">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marL="342900" indent="-342900" algn="l">
              <a:lnSpc>
                <a:spcPct val="150000"/>
              </a:lnSpc>
              <a:buClrTx/>
              <a:buSzTx/>
              <a:buFont typeface="Wingdings" panose="05000000000000000000" pitchFamily="2" charset="2"/>
              <a:buChar char="l"/>
            </a:pPr>
            <a:endParaRPr lang="zh-CN" altLang="en-US" dirty="0">
              <a:latin typeface="Times New Roman" panose="02020603050405020304" pitchFamily="18" charset="0"/>
              <a:ea typeface="楷体" panose="02010609060101010101" pitchFamily="49" charset="-122"/>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数据集的</a:t>
            </a:r>
            <a:r>
              <a:rPr lang="zh-CN" altLang="en-US" sz="3000" b="1" dirty="0">
                <a:solidFill>
                  <a:srgbClr val="90362D"/>
                </a:solidFill>
                <a:latin typeface="Times New Roman" panose="02020603050405020304" pitchFamily="18" charset="0"/>
                <a:ea typeface="楷体" panose="02010609060101010101" pitchFamily="49" charset="-122"/>
              </a:rPr>
              <a:t>构造</a:t>
            </a:r>
            <a:endParaRPr lang="zh-CN" altLang="en-US" sz="3000" b="1" dirty="0">
              <a:solidFill>
                <a:srgbClr val="90362D"/>
              </a:solidFill>
              <a:latin typeface="Times New Roman" panose="02020603050405020304" pitchFamily="18" charset="0"/>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6953250" y="1889125"/>
            <a:ext cx="4046220" cy="4366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3448</Words>
  <Application>WPS 演示</Application>
  <PresentationFormat>宽屏</PresentationFormat>
  <Paragraphs>168</Paragraphs>
  <Slides>19</Slides>
  <Notes>9</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19</vt:i4>
      </vt:variant>
    </vt:vector>
  </HeadingPairs>
  <TitlesOfParts>
    <vt:vector size="37" baseType="lpstr">
      <vt:lpstr>Arial</vt:lpstr>
      <vt:lpstr>宋体</vt:lpstr>
      <vt:lpstr>Wingdings</vt:lpstr>
      <vt:lpstr>Arial</vt:lpstr>
      <vt:lpstr>微软雅黑</vt:lpstr>
      <vt:lpstr>Times New Roman</vt:lpstr>
      <vt:lpstr>楷体</vt:lpstr>
      <vt:lpstr>等线</vt:lpstr>
      <vt:lpstr>Kozuka Gothic Pro M</vt:lpstr>
      <vt:lpstr>Yu Gothic UI Semibold</vt:lpstr>
      <vt:lpstr>Calibri</vt:lpstr>
      <vt:lpstr>Impact</vt:lpstr>
      <vt:lpstr>Arial Unicode MS</vt:lpstr>
      <vt:lpstr>Wingdings</vt:lpstr>
      <vt:lpstr>华文新魏</vt:lpstr>
      <vt:lpstr>第一PPT，www.1ppt.com</vt:lpstr>
      <vt:lpstr>正文背景​​</vt:lpstr>
      <vt:lpstr>1_正文背景​​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Ustinian Lwd</dc:creator>
  <cp:lastModifiedBy>Lenovo</cp:lastModifiedBy>
  <cp:revision>236</cp:revision>
  <dcterms:created xsi:type="dcterms:W3CDTF">2021-07-24T12:28:00Z</dcterms:created>
  <dcterms:modified xsi:type="dcterms:W3CDTF">2021-10-14T10:13:58Z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0F1AAF20E68F48F294B83A790F469CE7</vt:lpwstr>
  </property>
  <property fmtid="{D5CDD505-2E9C-101B-9397-08002B2CF9AE}" pid="3" name="KSOProductBuildVer">
    <vt:lpwstr>2052-11.1.0.10938</vt:lpwstr>
  </property>
</Properties>
</file>